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0" r:id="rId3"/>
    <p:sldId id="302" r:id="rId4"/>
    <p:sldId id="303" r:id="rId5"/>
    <p:sldId id="257" r:id="rId6"/>
    <p:sldId id="304" r:id="rId7"/>
    <p:sldId id="305" r:id="rId8"/>
    <p:sldId id="306" r:id="rId9"/>
    <p:sldId id="307" r:id="rId10"/>
    <p:sldId id="301" r:id="rId11"/>
    <p:sldId id="309" r:id="rId12"/>
    <p:sldId id="308" r:id="rId13"/>
    <p:sldId id="264" r:id="rId14"/>
    <p:sldId id="290" r:id="rId15"/>
    <p:sldId id="265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e FLAMBARD" initials="CF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74E"/>
    <a:srgbClr val="F5B27B"/>
    <a:srgbClr val="000000"/>
    <a:srgbClr val="005697"/>
    <a:srgbClr val="FCCC82"/>
    <a:srgbClr val="2797C9"/>
    <a:srgbClr val="32AFBD"/>
    <a:srgbClr val="008AC4"/>
    <a:srgbClr val="D5A1BD"/>
    <a:srgbClr val="BA7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3455" autoAdjust="0"/>
  </p:normalViewPr>
  <p:slideViewPr>
    <p:cSldViewPr snapToGrid="0" snapToObjects="1">
      <p:cViewPr varScale="1">
        <p:scale>
          <a:sx n="114" d="100"/>
          <a:sy n="114" d="100"/>
        </p:scale>
        <p:origin x="127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F4E6B-32CC-473E-B81E-69F1601654AF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48B12-E7C1-41C5-ACEB-93BA6E733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30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5256-DCF7-44F5-A0A0-3C778D6712EE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CAAA-88E2-443D-90BB-4411E0D06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CAAA-88E2-443D-90BB-4411E0D06DC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6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CAAA-88E2-443D-90BB-4411E0D06DC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37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CAAA-88E2-443D-90BB-4411E0D06DC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32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CAAA-88E2-443D-90BB-4411E0D06DC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03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CAAA-88E2-443D-90BB-4411E0D06DC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99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CAAA-88E2-443D-90BB-4411E0D06DC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11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D4C-AFCC-FB49-A286-EB626E6AE94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8C5C-CFD3-D342-B6D3-7E34560625D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28198" y="0"/>
            <a:ext cx="1469802" cy="6858000"/>
          </a:xfrm>
          <a:prstGeom prst="rect">
            <a:avLst/>
          </a:prstGeom>
          <a:gradFill flip="none" rotWithShape="1">
            <a:gsLst>
              <a:gs pos="0">
                <a:srgbClr val="F2974E"/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DINPro-Regular"/>
            </a:endParaRPr>
          </a:p>
        </p:txBody>
      </p:sp>
      <p:pic>
        <p:nvPicPr>
          <p:cNvPr id="8" name="Image 7" descr="lig'air Q 1 ligne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002" y="3809725"/>
            <a:ext cx="6396283" cy="45219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5" y="90315"/>
            <a:ext cx="1907704" cy="1135043"/>
          </a:xfrm>
          <a:prstGeom prst="rect">
            <a:avLst/>
          </a:prstGeom>
          <a:blipFill rotWithShape="1">
            <a:blip r:embed="rId4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0" name="ZoneTexte 9"/>
          <p:cNvSpPr txBox="1"/>
          <p:nvPr userDrawn="1"/>
        </p:nvSpPr>
        <p:spPr>
          <a:xfrm>
            <a:off x="287408" y="5771651"/>
            <a:ext cx="124483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>
                <a:solidFill>
                  <a:schemeClr val="bg1"/>
                </a:solidFill>
                <a:latin typeface="DINPro-Regular"/>
                <a:cs typeface="DINPro-Regular"/>
              </a:rPr>
              <a:t>Comparaison mesures QA Orléans Est et Orléans Ouest</a:t>
            </a:r>
          </a:p>
          <a:p>
            <a:r>
              <a:rPr lang="is-IS" sz="1400" baseline="30000" dirty="0">
                <a:solidFill>
                  <a:schemeClr val="bg1"/>
                </a:solidFill>
                <a:latin typeface="DINPro-Regular"/>
                <a:cs typeface="DINPro-Regular"/>
              </a:rPr>
              <a:t>28-09-2021</a:t>
            </a:r>
            <a:endParaRPr lang="fr-FR" sz="1400" dirty="0">
              <a:solidFill>
                <a:schemeClr val="bg1"/>
              </a:solidFill>
              <a:latin typeface="DINPro-Regular"/>
              <a:cs typeface="DI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4175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D4C-AFCC-FB49-A286-EB626E6AE94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8C5C-CFD3-D342-B6D3-7E3456062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66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D4C-AFCC-FB49-A286-EB626E6AE94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8C5C-CFD3-D342-B6D3-7E3456062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D4C-AFCC-FB49-A286-EB626E6AE94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8C5C-CFD3-D342-B6D3-7E3456062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78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D4C-AFCC-FB49-A286-EB626E6AE94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8C5C-CFD3-D342-B6D3-7E34560625D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228198" y="0"/>
            <a:ext cx="1469802" cy="6858000"/>
          </a:xfrm>
          <a:prstGeom prst="rect">
            <a:avLst/>
          </a:prstGeom>
          <a:gradFill flip="none" rotWithShape="1">
            <a:gsLst>
              <a:gs pos="0">
                <a:srgbClr val="F2974E"/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DINPro-Regular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5" y="4567364"/>
            <a:ext cx="1907704" cy="1135043"/>
          </a:xfrm>
          <a:prstGeom prst="rect">
            <a:avLst/>
          </a:prstGeom>
          <a:blipFill rotWithShape="1">
            <a:blip r:embed="rId3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14" name="Image 13" descr="lig'air Q 1 ligne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2856" y="-852728"/>
            <a:ext cx="3834598" cy="2710942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287408" y="5771651"/>
            <a:ext cx="124483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>
                <a:solidFill>
                  <a:schemeClr val="bg1"/>
                </a:solidFill>
                <a:latin typeface="DINPro-Regular"/>
                <a:cs typeface="DINPro-Regular"/>
              </a:rPr>
              <a:t>Comparaison mesures QA Orléans Est et Orléans Ouest</a:t>
            </a:r>
          </a:p>
          <a:p>
            <a:r>
              <a:rPr lang="is-IS" sz="1400" baseline="30000" dirty="0">
                <a:solidFill>
                  <a:schemeClr val="bg1"/>
                </a:solidFill>
                <a:latin typeface="DINPro-Regular"/>
                <a:cs typeface="DINPro-Regular"/>
              </a:rPr>
              <a:t>28-09-2021</a:t>
            </a:r>
            <a:endParaRPr lang="fr-FR" sz="1400" dirty="0">
              <a:solidFill>
                <a:schemeClr val="bg1"/>
              </a:solidFill>
              <a:latin typeface="DINPro-Regular"/>
              <a:cs typeface="DI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1196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D4C-AFCC-FB49-A286-EB626E6AE94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8C5C-CFD3-D342-B6D3-7E3456062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38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D4C-AFCC-FB49-A286-EB626E6AE94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8C5C-CFD3-D342-B6D3-7E3456062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24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D4C-AFCC-FB49-A286-EB626E6AE94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8C5C-CFD3-D342-B6D3-7E3456062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05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D4C-AFCC-FB49-A286-EB626E6AE94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8C5C-CFD3-D342-B6D3-7E3456062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12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D4C-AFCC-FB49-A286-EB626E6AE94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8C5C-CFD3-D342-B6D3-7E3456062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89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3D4C-AFCC-FB49-A286-EB626E6AE94A}" type="datetimeFigureOut">
              <a:rPr lang="fr-FR" smtClean="0"/>
              <a:t>27/09/2021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8C5C-CFD3-D342-B6D3-7E3456062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76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Pro-Regular"/>
              </a:defRPr>
            </a:lvl1pPr>
          </a:lstStyle>
          <a:p>
            <a:fld id="{84763D4C-AFCC-FB49-A286-EB626E6AE94A}" type="datetimeFigureOut">
              <a:rPr lang="fr-FR" smtClean="0"/>
              <a:pPr/>
              <a:t>27/09/2021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Pro-Regular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INPro-Regular"/>
              </a:defRPr>
            </a:lvl1pPr>
          </a:lstStyle>
          <a:p>
            <a:fld id="{94298C5C-CFD3-D342-B6D3-7E34560625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39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INPro-Regular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DINPro-Regular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DINPro-Regular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DINPro-Regular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DINPro-Regular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DINPro-Regular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2909" y="503969"/>
            <a:ext cx="6981091" cy="403275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6000" kern="100" spc="-550" dirty="0">
                <a:solidFill>
                  <a:srgbClr val="F2974E"/>
                </a:solidFill>
                <a:latin typeface="DINPro-Black"/>
                <a:cs typeface="DINPro-Black"/>
              </a:rPr>
              <a:t>Comparaison mesures qualité de l’air zone Orléans Est et Orléans Ouest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62910" y="4353941"/>
            <a:ext cx="6399436" cy="935482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F2974E"/>
                </a:solidFill>
                <a:latin typeface="DINPro-Regular"/>
                <a:cs typeface="DINPro-Regular"/>
              </a:rPr>
              <a:t>Campagne 2016 et 2019-2020</a:t>
            </a:r>
          </a:p>
        </p:txBody>
      </p:sp>
    </p:spTree>
    <p:extLst>
      <p:ext uri="{BB962C8B-B14F-4D97-AF65-F5344CB8AC3E}">
        <p14:creationId xmlns:p14="http://schemas.microsoft.com/office/powerpoint/2010/main" val="409503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DC942C5-ED05-4B52-9876-526C8DC17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429"/>
            <a:ext cx="8941777" cy="39895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B634CC-2C7B-407F-BD0F-52ED6AC3D84B}"/>
              </a:ext>
            </a:extLst>
          </p:cNvPr>
          <p:cNvSpPr txBox="1"/>
          <p:nvPr/>
        </p:nvSpPr>
        <p:spPr>
          <a:xfrm>
            <a:off x="2066192" y="267682"/>
            <a:ext cx="68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Les particules PM</a:t>
            </a:r>
            <a:r>
              <a:rPr lang="fr-FR" sz="4000" kern="1000" spc="-100" baseline="-250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10</a:t>
            </a:r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 en 2016</a:t>
            </a:r>
          </a:p>
        </p:txBody>
      </p:sp>
    </p:spTree>
    <p:extLst>
      <p:ext uri="{BB962C8B-B14F-4D97-AF65-F5344CB8AC3E}">
        <p14:creationId xmlns:p14="http://schemas.microsoft.com/office/powerpoint/2010/main" val="376228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BB634CC-2C7B-407F-BD0F-52ED6AC3D84B}"/>
              </a:ext>
            </a:extLst>
          </p:cNvPr>
          <p:cNvSpPr txBox="1"/>
          <p:nvPr/>
        </p:nvSpPr>
        <p:spPr>
          <a:xfrm>
            <a:off x="1577009" y="267682"/>
            <a:ext cx="756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36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Les particules PM</a:t>
            </a:r>
            <a:r>
              <a:rPr lang="fr-FR" sz="3600" kern="1000" spc="-100" baseline="-250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10</a:t>
            </a:r>
            <a:r>
              <a:rPr lang="fr-FR" sz="36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 en 2019 et 2020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4481F7-EDE4-4899-831C-10513CA17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795" y="3664278"/>
            <a:ext cx="4891691" cy="31937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43F7C0-9A11-4A26-9E38-A5C0B3272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" y="914013"/>
            <a:ext cx="4770783" cy="311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5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E8C53FA-D37F-47DF-AE4E-36A5363F3C9A}"/>
              </a:ext>
            </a:extLst>
          </p:cNvPr>
          <p:cNvSpPr txBox="1"/>
          <p:nvPr/>
        </p:nvSpPr>
        <p:spPr>
          <a:xfrm>
            <a:off x="2066192" y="267682"/>
            <a:ext cx="68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Synthèse PM</a:t>
            </a:r>
            <a:r>
              <a:rPr lang="fr-FR" sz="4000" kern="1000" spc="-100" baseline="-250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2,5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97A9E90-EC72-4DC0-ACB2-ADEAEB7F1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0311"/>
              </p:ext>
            </p:extLst>
          </p:nvPr>
        </p:nvGraphicFramePr>
        <p:xfrm>
          <a:off x="1722783" y="1502760"/>
          <a:ext cx="7218994" cy="1357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445">
                  <a:extLst>
                    <a:ext uri="{9D8B030D-6E8A-4147-A177-3AD203B41FA5}">
                      <a16:colId xmlns:a16="http://schemas.microsoft.com/office/drawing/2014/main" val="4145444233"/>
                    </a:ext>
                  </a:extLst>
                </a:gridCol>
                <a:gridCol w="2419445">
                  <a:extLst>
                    <a:ext uri="{9D8B030D-6E8A-4147-A177-3AD203B41FA5}">
                      <a16:colId xmlns:a16="http://schemas.microsoft.com/office/drawing/2014/main" val="220258722"/>
                    </a:ext>
                  </a:extLst>
                </a:gridCol>
                <a:gridCol w="2380104">
                  <a:extLst>
                    <a:ext uri="{9D8B030D-6E8A-4147-A177-3AD203B41FA5}">
                      <a16:colId xmlns:a16="http://schemas.microsoft.com/office/drawing/2014/main" val="1796097628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Campagne printemps 2019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Groues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Saint-Jean-de-Braye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0410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38985648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journalier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33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29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275562600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FE90605-FB80-4121-8D35-D3F3C9343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76425"/>
              </p:ext>
            </p:extLst>
          </p:nvPr>
        </p:nvGraphicFramePr>
        <p:xfrm>
          <a:off x="1722783" y="3429000"/>
          <a:ext cx="7218996" cy="1144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446">
                  <a:extLst>
                    <a:ext uri="{9D8B030D-6E8A-4147-A177-3AD203B41FA5}">
                      <a16:colId xmlns:a16="http://schemas.microsoft.com/office/drawing/2014/main" val="4145444233"/>
                    </a:ext>
                  </a:extLst>
                </a:gridCol>
                <a:gridCol w="2419446">
                  <a:extLst>
                    <a:ext uri="{9D8B030D-6E8A-4147-A177-3AD203B41FA5}">
                      <a16:colId xmlns:a16="http://schemas.microsoft.com/office/drawing/2014/main" val="220258722"/>
                    </a:ext>
                  </a:extLst>
                </a:gridCol>
                <a:gridCol w="2380104">
                  <a:extLst>
                    <a:ext uri="{9D8B030D-6E8A-4147-A177-3AD203B41FA5}">
                      <a16:colId xmlns:a16="http://schemas.microsoft.com/office/drawing/2014/main" val="1796097628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Campagne hiver 2020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Groues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Saint-Jean-de-Braye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0410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10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10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38985648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journalier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68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54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27556260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06128F7-D911-4D17-B8DC-41F64EF0E51B}"/>
              </a:ext>
            </a:extLst>
          </p:cNvPr>
          <p:cNvSpPr/>
          <p:nvPr/>
        </p:nvSpPr>
        <p:spPr>
          <a:xfrm>
            <a:off x="4298610" y="1351722"/>
            <a:ext cx="2067340" cy="3498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64514-5B40-488A-91B4-35E088B98732}"/>
              </a:ext>
            </a:extLst>
          </p:cNvPr>
          <p:cNvSpPr/>
          <p:nvPr/>
        </p:nvSpPr>
        <p:spPr>
          <a:xfrm>
            <a:off x="6669248" y="1293598"/>
            <a:ext cx="2272531" cy="355669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85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28801" y="817266"/>
            <a:ext cx="711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Au printemps :</a:t>
            </a:r>
            <a:endParaRPr lang="fr-FR" sz="2400" b="1" u="sng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1828801" y="5711698"/>
            <a:ext cx="702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lang="fr-FR" sz="2400" dirty="0">
                <a:sym typeface="Wingdings" panose="05000000000000000000" pitchFamily="2" charset="2"/>
              </a:rPr>
              <a:t>Même homogénéité dans les particules les plus fines (PM</a:t>
            </a:r>
            <a:r>
              <a:rPr lang="fr-FR" sz="2400" baseline="-25000" dirty="0">
                <a:sym typeface="Wingdings" panose="05000000000000000000" pitchFamily="2" charset="2"/>
              </a:rPr>
              <a:t>2,5</a:t>
            </a:r>
            <a:r>
              <a:rPr lang="fr-FR" sz="2400" dirty="0">
                <a:sym typeface="Wingdings" panose="05000000000000000000" pitchFamily="2" charset="2"/>
              </a:rPr>
              <a:t>) entre 2 sites urbains</a:t>
            </a:r>
            <a:r>
              <a:rPr lang="fr-FR" sz="2400" dirty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66192" y="267682"/>
            <a:ext cx="68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Particules PM</a:t>
            </a:r>
            <a:r>
              <a:rPr lang="fr-FR" sz="4000" kern="1000" spc="-100" baseline="-250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2,5</a:t>
            </a:r>
          </a:p>
        </p:txBody>
      </p:sp>
      <p:pic>
        <p:nvPicPr>
          <p:cNvPr id="9" name="Image 8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7813" y="1191068"/>
            <a:ext cx="6997493" cy="4520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296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28801" y="817266"/>
            <a:ext cx="711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En hiver:</a:t>
            </a:r>
            <a:endParaRPr lang="fr-FR" sz="2400" b="1" u="sng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1828801" y="5473005"/>
            <a:ext cx="7315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ym typeface="Wingdings" panose="05000000000000000000" pitchFamily="2" charset="2"/>
              </a:rPr>
              <a:t> Niveaux faibles (en dehors de l’épisode de pollution) dans les particules les plus fines (PM</a:t>
            </a:r>
            <a:r>
              <a:rPr lang="fr-FR" sz="2800" baseline="-25000" dirty="0">
                <a:sym typeface="Wingdings" panose="05000000000000000000" pitchFamily="2" charset="2"/>
              </a:rPr>
              <a:t>2,5</a:t>
            </a:r>
            <a:r>
              <a:rPr lang="fr-FR" sz="2800" dirty="0">
                <a:sym typeface="Wingdings" panose="05000000000000000000" pitchFamily="2" charset="2"/>
              </a:rPr>
              <a:t>) entre 2 sites urbains</a:t>
            </a:r>
            <a:r>
              <a:rPr lang="fr-FR" sz="2800" dirty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66192" y="267682"/>
            <a:ext cx="68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Particules PM</a:t>
            </a:r>
            <a:r>
              <a:rPr lang="fr-FR" sz="4000" kern="1000" spc="-100" baseline="-250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2,5</a:t>
            </a:r>
          </a:p>
        </p:txBody>
      </p:sp>
      <p:pic>
        <p:nvPicPr>
          <p:cNvPr id="7" name="Imag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3" b="3038"/>
          <a:stretch/>
        </p:blipFill>
        <p:spPr bwMode="auto">
          <a:xfrm>
            <a:off x="1706711" y="1250360"/>
            <a:ext cx="7026505" cy="4222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227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462" y="1110983"/>
            <a:ext cx="7752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fr-F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400" b="1" dirty="0"/>
              <a:t>PM</a:t>
            </a:r>
            <a:r>
              <a:rPr lang="fr-FR" sz="2400" b="1" baseline="-25000" dirty="0"/>
              <a:t>10 </a:t>
            </a:r>
            <a:r>
              <a:rPr lang="fr-FR" sz="2400" b="1" dirty="0"/>
              <a:t>et PM2,5 niveaux moyens comparables aux autres sites mais des maxima un peu plus importants.</a:t>
            </a:r>
          </a:p>
          <a:p>
            <a:pPr lvl="1" algn="just"/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066192" y="267682"/>
            <a:ext cx="68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Conclusions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F0E96B-F8B9-4DB9-9542-6B80BE8D4207}"/>
              </a:ext>
            </a:extLst>
          </p:cNvPr>
          <p:cNvSpPr txBox="1"/>
          <p:nvPr/>
        </p:nvSpPr>
        <p:spPr>
          <a:xfrm>
            <a:off x="1733739" y="3021005"/>
            <a:ext cx="7208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i="1" dirty="0"/>
              <a:t>Lig’Air intégrera à son prochain Programme Régional de Surveillance de la Qualité de l’Air (2022-2027), le déplacement de la station Saint Jean-de-Braye dans le secteur Nord ouest de l’agglomération</a:t>
            </a:r>
            <a:r>
              <a:rPr lang="fr-FR" sz="2400" dirty="0"/>
              <a:t>.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A1C2FD78-26AB-4F88-9A8B-8B16DB00FFF8}"/>
              </a:ext>
            </a:extLst>
          </p:cNvPr>
          <p:cNvSpPr/>
          <p:nvPr/>
        </p:nvSpPr>
        <p:spPr>
          <a:xfrm>
            <a:off x="865212" y="5296218"/>
            <a:ext cx="1403585" cy="7088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AA1E19-F754-4288-A9B2-4B0094D64A48}"/>
              </a:ext>
            </a:extLst>
          </p:cNvPr>
          <p:cNvSpPr txBox="1"/>
          <p:nvPr/>
        </p:nvSpPr>
        <p:spPr>
          <a:xfrm>
            <a:off x="2920099" y="5050464"/>
            <a:ext cx="560222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400" i="1" dirty="0"/>
              <a:t>Quid de l’IEM? Ces deux études sont-elles suffisantes pour montrer l’équivalence entre l’ancienne station et la nouvelle? </a:t>
            </a:r>
          </a:p>
        </p:txBody>
      </p:sp>
    </p:spTree>
    <p:extLst>
      <p:ext uri="{BB962C8B-B14F-4D97-AF65-F5344CB8AC3E}">
        <p14:creationId xmlns:p14="http://schemas.microsoft.com/office/powerpoint/2010/main" val="150980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1E6B453-C4E8-41B3-81D0-E1DA48008895}"/>
              </a:ext>
            </a:extLst>
          </p:cNvPr>
          <p:cNvSpPr txBox="1"/>
          <p:nvPr/>
        </p:nvSpPr>
        <p:spPr>
          <a:xfrm>
            <a:off x="2066192" y="267682"/>
            <a:ext cx="68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Ordre du jour: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3B3119-340F-47A5-9BA7-DE45664A2A17}"/>
              </a:ext>
            </a:extLst>
          </p:cNvPr>
          <p:cNvSpPr txBox="1"/>
          <p:nvPr/>
        </p:nvSpPr>
        <p:spPr>
          <a:xfrm>
            <a:off x="1694576" y="1630017"/>
            <a:ext cx="73403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2400" dirty="0"/>
              <a:t>Déplacement de station urbaine de fond de St Jean et quid du IEM?</a:t>
            </a:r>
          </a:p>
          <a:p>
            <a:pPr marL="342900" indent="-342900" algn="just">
              <a:buFont typeface="+mj-lt"/>
              <a:buAutoNum type="arabicPeriod"/>
            </a:pPr>
            <a:endParaRPr lang="fr-FR" sz="2400" dirty="0"/>
          </a:p>
          <a:p>
            <a:pPr marL="342900" indent="-342900" algn="just">
              <a:buFont typeface="+mj-lt"/>
              <a:buAutoNum type="arabicPeriod"/>
            </a:pPr>
            <a:r>
              <a:rPr lang="fr-FR" sz="2400" dirty="0"/>
              <a:t>Divers</a:t>
            </a:r>
          </a:p>
          <a:p>
            <a:pPr algn="just"/>
            <a:r>
              <a:rPr lang="fr-FR" sz="2400" dirty="0"/>
              <a:t>	</a:t>
            </a:r>
            <a:r>
              <a:rPr lang="fr-FR" dirty="0"/>
              <a:t>- Meilleure méthode d’estimation objective pour 	HAP et Métaux lourds</a:t>
            </a:r>
          </a:p>
          <a:p>
            <a:pPr algn="just"/>
            <a:r>
              <a:rPr lang="fr-FR" dirty="0"/>
              <a:t>	- Micro-capteurs mobiles en cartographie</a:t>
            </a:r>
          </a:p>
        </p:txBody>
      </p:sp>
    </p:spTree>
    <p:extLst>
      <p:ext uri="{BB962C8B-B14F-4D97-AF65-F5344CB8AC3E}">
        <p14:creationId xmlns:p14="http://schemas.microsoft.com/office/powerpoint/2010/main" val="310278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83E50F6-4ACD-43CB-A100-7A4AE75D6842}"/>
              </a:ext>
            </a:extLst>
          </p:cNvPr>
          <p:cNvSpPr txBox="1"/>
          <p:nvPr/>
        </p:nvSpPr>
        <p:spPr>
          <a:xfrm>
            <a:off x="2066192" y="267682"/>
            <a:ext cx="6875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Situation des sites fixes et zone Ouest :</a:t>
            </a:r>
          </a:p>
        </p:txBody>
      </p:sp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2BB5E8BE-B1EB-49F7-989A-3F930C1BE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446" y="1591121"/>
            <a:ext cx="7423553" cy="524538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31C0E60-F7B0-46EB-AD65-BF600A6012BC}"/>
              </a:ext>
            </a:extLst>
          </p:cNvPr>
          <p:cNvSpPr/>
          <p:nvPr/>
        </p:nvSpPr>
        <p:spPr>
          <a:xfrm>
            <a:off x="3147237" y="3051544"/>
            <a:ext cx="1212112" cy="96756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776B51-0921-40C8-AF99-8B8532A4576C}"/>
              </a:ext>
            </a:extLst>
          </p:cNvPr>
          <p:cNvSpPr txBox="1"/>
          <p:nvPr/>
        </p:nvSpPr>
        <p:spPr>
          <a:xfrm>
            <a:off x="317962" y="2182488"/>
            <a:ext cx="2115880" cy="203132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Zone Nord-Ouest :</a:t>
            </a:r>
          </a:p>
          <a:p>
            <a:r>
              <a:rPr lang="fr-FR" dirty="0"/>
              <a:t>Autoroute A10, contournement de l’agglomération (« Tangentielle »), zone à forte densité de population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60E0115-39B1-43B3-B958-40401A28B84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433842" y="3198151"/>
            <a:ext cx="713395" cy="337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A78A3A3-9783-48DC-8B36-E7401ED00ACF}"/>
              </a:ext>
            </a:extLst>
          </p:cNvPr>
          <p:cNvSpPr txBox="1"/>
          <p:nvPr/>
        </p:nvSpPr>
        <p:spPr>
          <a:xfrm>
            <a:off x="7357730" y="1997822"/>
            <a:ext cx="132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Site péri-urbain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B92EC9E-AEF8-4980-9245-A81E06F5E61B}"/>
              </a:ext>
            </a:extLst>
          </p:cNvPr>
          <p:cNvSpPr txBox="1"/>
          <p:nvPr/>
        </p:nvSpPr>
        <p:spPr>
          <a:xfrm>
            <a:off x="6181060" y="3321261"/>
            <a:ext cx="101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Site urbain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B6CC1C-886D-40F3-8D42-CE590A389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112" y="4850296"/>
            <a:ext cx="1503888" cy="14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3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83E50F6-4ACD-43CB-A100-7A4AE75D6842}"/>
              </a:ext>
            </a:extLst>
          </p:cNvPr>
          <p:cNvSpPr txBox="1"/>
          <p:nvPr/>
        </p:nvSpPr>
        <p:spPr>
          <a:xfrm>
            <a:off x="2066192" y="267682"/>
            <a:ext cx="6875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Situation des sites fixes et zone Ouest :</a:t>
            </a:r>
          </a:p>
        </p:txBody>
      </p:sp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51F9B74C-F6E3-437E-AA3C-7FBE8474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47" y="1645387"/>
            <a:ext cx="7269195" cy="513631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E2F545-0A6D-4A8F-96CD-C0C9D264DBF7}"/>
              </a:ext>
            </a:extLst>
          </p:cNvPr>
          <p:cNvSpPr txBox="1"/>
          <p:nvPr/>
        </p:nvSpPr>
        <p:spPr>
          <a:xfrm>
            <a:off x="3530008" y="3721395"/>
            <a:ext cx="701749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2016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07F1C2-C04B-4B72-B758-6CB39BF8F27C}"/>
              </a:ext>
            </a:extLst>
          </p:cNvPr>
          <p:cNvSpPr txBox="1"/>
          <p:nvPr/>
        </p:nvSpPr>
        <p:spPr>
          <a:xfrm>
            <a:off x="3682408" y="2863702"/>
            <a:ext cx="701749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2019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D68987E-5607-458B-8F29-83A218458085}"/>
              </a:ext>
            </a:extLst>
          </p:cNvPr>
          <p:cNvCxnSpPr>
            <a:cxnSpLocks/>
          </p:cNvCxnSpPr>
          <p:nvPr/>
        </p:nvCxnSpPr>
        <p:spPr>
          <a:xfrm flipV="1">
            <a:off x="3816991" y="3287301"/>
            <a:ext cx="317687" cy="342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34582050-2172-4E40-9D36-82E80C404036}"/>
              </a:ext>
            </a:extLst>
          </p:cNvPr>
          <p:cNvSpPr txBox="1"/>
          <p:nvPr/>
        </p:nvSpPr>
        <p:spPr>
          <a:xfrm>
            <a:off x="3058923" y="3237150"/>
            <a:ext cx="1172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1,3 km</a:t>
            </a:r>
          </a:p>
        </p:txBody>
      </p:sp>
    </p:spTree>
    <p:extLst>
      <p:ext uri="{BB962C8B-B14F-4D97-AF65-F5344CB8AC3E}">
        <p14:creationId xmlns:p14="http://schemas.microsoft.com/office/powerpoint/2010/main" val="421424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66192" y="267682"/>
            <a:ext cx="68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Synthèse étude 2016</a:t>
            </a:r>
          </a:p>
        </p:txBody>
      </p:sp>
      <p:pic>
        <p:nvPicPr>
          <p:cNvPr id="8" name="Imag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32382" y="1115188"/>
            <a:ext cx="2060597" cy="1781362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76320"/>
              </p:ext>
            </p:extLst>
          </p:nvPr>
        </p:nvGraphicFramePr>
        <p:xfrm>
          <a:off x="2066192" y="3370916"/>
          <a:ext cx="6971276" cy="338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0632">
                  <a:extLst>
                    <a:ext uri="{9D8B030D-6E8A-4147-A177-3AD203B41FA5}">
                      <a16:colId xmlns:a16="http://schemas.microsoft.com/office/drawing/2014/main" val="3443149290"/>
                    </a:ext>
                  </a:extLst>
                </a:gridCol>
                <a:gridCol w="5710644">
                  <a:extLst>
                    <a:ext uri="{9D8B030D-6E8A-4147-A177-3AD203B41FA5}">
                      <a16:colId xmlns:a16="http://schemas.microsoft.com/office/drawing/2014/main" val="2310642568"/>
                    </a:ext>
                  </a:extLst>
                </a:gridCol>
              </a:tblGrid>
              <a:tr h="416844">
                <a:tc gridSpan="2"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Campagne 2016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425453"/>
                  </a:ext>
                </a:extLst>
              </a:tr>
              <a:tr h="750320">
                <a:tc>
                  <a:txBody>
                    <a:bodyPr/>
                    <a:lstStyle/>
                    <a:p>
                      <a:r>
                        <a:rPr lang="fr-FR" sz="2200" dirty="0"/>
                        <a:t>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u="none" strike="noStrike" kern="1200" baseline="0" dirty="0"/>
                        <a:t>Parking de la médiathèque Anne Marly, allée des Dominicaines à Saint-Jean-de-la-Ruelle</a:t>
                      </a:r>
                      <a:endParaRPr lang="fr-F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6081"/>
                  </a:ext>
                </a:extLst>
              </a:tr>
              <a:tr h="416844">
                <a:tc>
                  <a:txBody>
                    <a:bodyPr/>
                    <a:lstStyle/>
                    <a:p>
                      <a:r>
                        <a:rPr lang="fr-FR" sz="2200" dirty="0"/>
                        <a:t>Période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/>
                        <a:t>Du 21/01/2016 au 04/01/2017</a:t>
                      </a:r>
                      <a:endParaRPr lang="fr-F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154782"/>
                  </a:ext>
                </a:extLst>
              </a:tr>
              <a:tr h="1083795">
                <a:tc>
                  <a:txBody>
                    <a:bodyPr/>
                    <a:lstStyle/>
                    <a:p>
                      <a:r>
                        <a:rPr lang="fr-FR" sz="2200" dirty="0"/>
                        <a:t>Polluants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/>
                        <a:t>Particules en suspension PM</a:t>
                      </a:r>
                      <a:r>
                        <a:rPr lang="fr-FR" sz="2200" baseline="-25000" dirty="0"/>
                        <a:t>10</a:t>
                      </a:r>
                      <a:r>
                        <a:rPr lang="fr-FR" sz="2200" dirty="0"/>
                        <a:t> </a:t>
                      </a:r>
                    </a:p>
                    <a:p>
                      <a:r>
                        <a:rPr lang="fr-FR" sz="2200" dirty="0"/>
                        <a:t>Oxydes d’azote (NO + NO</a:t>
                      </a:r>
                      <a:r>
                        <a:rPr lang="fr-FR" sz="2200" baseline="-25000" dirty="0"/>
                        <a:t>2</a:t>
                      </a:r>
                      <a:r>
                        <a:rPr lang="fr-FR" sz="2200" dirty="0"/>
                        <a:t>) </a:t>
                      </a:r>
                    </a:p>
                    <a:p>
                      <a:r>
                        <a:rPr lang="fr-FR" sz="2200" dirty="0"/>
                        <a:t>Benzène</a:t>
                      </a:r>
                    </a:p>
                    <a:p>
                      <a:r>
                        <a:rPr lang="fr-FR" sz="2200" dirty="0"/>
                        <a:t>Hydrocarbures Aromatiques Polycycliques (HAP)</a:t>
                      </a:r>
                    </a:p>
                    <a:p>
                      <a:r>
                        <a:rPr lang="fr-FR" sz="2200" dirty="0"/>
                        <a:t>Ozone</a:t>
                      </a:r>
                      <a:endParaRPr lang="fr-F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517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77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66192" y="267682"/>
            <a:ext cx="68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Synthèse étude 2019-2020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01255"/>
              </p:ext>
            </p:extLst>
          </p:nvPr>
        </p:nvGraphicFramePr>
        <p:xfrm>
          <a:off x="1815548" y="3558133"/>
          <a:ext cx="7221920" cy="2960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8469">
                  <a:extLst>
                    <a:ext uri="{9D8B030D-6E8A-4147-A177-3AD203B41FA5}">
                      <a16:colId xmlns:a16="http://schemas.microsoft.com/office/drawing/2014/main" val="3443149290"/>
                    </a:ext>
                  </a:extLst>
                </a:gridCol>
                <a:gridCol w="5883451">
                  <a:extLst>
                    <a:ext uri="{9D8B030D-6E8A-4147-A177-3AD203B41FA5}">
                      <a16:colId xmlns:a16="http://schemas.microsoft.com/office/drawing/2014/main" val="2310642568"/>
                    </a:ext>
                  </a:extLst>
                </a:gridCol>
              </a:tblGrid>
              <a:tr h="416844">
                <a:tc gridSpan="2"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Campagne 2019-2020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425453"/>
                  </a:ext>
                </a:extLst>
              </a:tr>
              <a:tr h="750320">
                <a:tc>
                  <a:txBody>
                    <a:bodyPr/>
                    <a:lstStyle/>
                    <a:p>
                      <a:r>
                        <a:rPr lang="fr-FR" sz="2100" dirty="0"/>
                        <a:t>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100" u="none" strike="noStrike" kern="1200" baseline="0" dirty="0"/>
                        <a:t>parking de la salle d’escrime D’ORIOLA à Orléans</a:t>
                      </a:r>
                      <a:endParaRPr lang="fr-FR" sz="2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6081"/>
                  </a:ext>
                </a:extLst>
              </a:tr>
              <a:tr h="416844">
                <a:tc>
                  <a:txBody>
                    <a:bodyPr/>
                    <a:lstStyle/>
                    <a:p>
                      <a:r>
                        <a:rPr lang="fr-FR" sz="2100" dirty="0"/>
                        <a:t>Période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100" u="sng" dirty="0"/>
                        <a:t>Campagne printanière </a:t>
                      </a:r>
                      <a:r>
                        <a:rPr lang="fr-FR" sz="2100" dirty="0"/>
                        <a:t>: du 25 mars au 3 mai 2019</a:t>
                      </a:r>
                    </a:p>
                    <a:p>
                      <a:r>
                        <a:rPr lang="fr-FR" sz="2100" u="sng" dirty="0"/>
                        <a:t>Campagne hivernale</a:t>
                      </a:r>
                      <a:r>
                        <a:rPr lang="fr-FR" sz="2100" dirty="0"/>
                        <a:t>:  du 10 janvier au 2 mars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154782"/>
                  </a:ext>
                </a:extLst>
              </a:tr>
              <a:tr h="967366">
                <a:tc>
                  <a:txBody>
                    <a:bodyPr/>
                    <a:lstStyle/>
                    <a:p>
                      <a:r>
                        <a:rPr lang="fr-FR" sz="2100" dirty="0"/>
                        <a:t>Polluants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100" dirty="0"/>
                        <a:t>Particules en suspension PM</a:t>
                      </a:r>
                      <a:r>
                        <a:rPr lang="fr-FR" sz="2100" baseline="-25000" dirty="0"/>
                        <a:t>10</a:t>
                      </a:r>
                      <a:r>
                        <a:rPr lang="fr-FR" sz="2100" dirty="0"/>
                        <a:t> , PM</a:t>
                      </a:r>
                      <a:r>
                        <a:rPr lang="fr-FR" sz="2100" baseline="-25000" dirty="0"/>
                        <a:t>2,5</a:t>
                      </a:r>
                      <a:endParaRPr lang="fr-FR" sz="2100" dirty="0"/>
                    </a:p>
                    <a:p>
                      <a:r>
                        <a:rPr lang="fr-FR" sz="2100" dirty="0"/>
                        <a:t>Oxydes d’azote (NO + NO</a:t>
                      </a:r>
                      <a:r>
                        <a:rPr lang="fr-FR" sz="2100" baseline="-25000" dirty="0"/>
                        <a:t>2</a:t>
                      </a:r>
                      <a:r>
                        <a:rPr lang="fr-FR" sz="2100" dirty="0"/>
                        <a:t>) </a:t>
                      </a:r>
                    </a:p>
                    <a:p>
                      <a:r>
                        <a:rPr lang="fr-FR" sz="2100" dirty="0"/>
                        <a:t>Ozone</a:t>
                      </a:r>
                      <a:endParaRPr lang="fr-FR" sz="2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517741"/>
                  </a:ext>
                </a:extLst>
              </a:tr>
            </a:tbl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15BEB0A6-4FBD-46D9-827B-A0324DD6E20F}"/>
              </a:ext>
            </a:extLst>
          </p:cNvPr>
          <p:cNvGrpSpPr/>
          <p:nvPr/>
        </p:nvGrpSpPr>
        <p:grpSpPr>
          <a:xfrm>
            <a:off x="4156364" y="975568"/>
            <a:ext cx="2357986" cy="2324300"/>
            <a:chOff x="1798378" y="1438102"/>
            <a:chExt cx="2357986" cy="23243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778F3AD-F9B4-463A-B9C7-C9C970A7A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8378" y="1438102"/>
              <a:ext cx="2357986" cy="23243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43C8DDC-7595-4626-A54C-906E63D48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3244" y="2497931"/>
              <a:ext cx="188120" cy="97917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70F5982-B40E-4CD1-BA2B-C7BE095B1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6594" y="2528887"/>
              <a:ext cx="214312" cy="15478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DCB08CA-A5DB-448F-AD6B-A53811ED9E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93244" y="2528887"/>
              <a:ext cx="133350" cy="154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88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E8C53FA-D37F-47DF-AE4E-36A5363F3C9A}"/>
              </a:ext>
            </a:extLst>
          </p:cNvPr>
          <p:cNvSpPr txBox="1"/>
          <p:nvPr/>
        </p:nvSpPr>
        <p:spPr>
          <a:xfrm>
            <a:off x="2066192" y="267682"/>
            <a:ext cx="68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Synthèse NO</a:t>
            </a:r>
            <a:r>
              <a:rPr lang="fr-FR" sz="4000" kern="1000" spc="-100" baseline="-250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2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BDBD59B-AC43-4749-A994-30F61A008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890455"/>
              </p:ext>
            </p:extLst>
          </p:nvPr>
        </p:nvGraphicFramePr>
        <p:xfrm>
          <a:off x="589722" y="975588"/>
          <a:ext cx="8352055" cy="1857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5309">
                  <a:extLst>
                    <a:ext uri="{9D8B030D-6E8A-4147-A177-3AD203B41FA5}">
                      <a16:colId xmlns:a16="http://schemas.microsoft.com/office/drawing/2014/main" val="4145444233"/>
                    </a:ext>
                  </a:extLst>
                </a:gridCol>
                <a:gridCol w="1735309">
                  <a:extLst>
                    <a:ext uri="{9D8B030D-6E8A-4147-A177-3AD203B41FA5}">
                      <a16:colId xmlns:a16="http://schemas.microsoft.com/office/drawing/2014/main" val="220258722"/>
                    </a:ext>
                  </a:extLst>
                </a:gridCol>
                <a:gridCol w="1467253">
                  <a:extLst>
                    <a:ext uri="{9D8B030D-6E8A-4147-A177-3AD203B41FA5}">
                      <a16:colId xmlns:a16="http://schemas.microsoft.com/office/drawing/2014/main" val="2517616711"/>
                    </a:ext>
                  </a:extLst>
                </a:gridCol>
                <a:gridCol w="1707092">
                  <a:extLst>
                    <a:ext uri="{9D8B030D-6E8A-4147-A177-3AD203B41FA5}">
                      <a16:colId xmlns:a16="http://schemas.microsoft.com/office/drawing/2014/main" val="1796097628"/>
                    </a:ext>
                  </a:extLst>
                </a:gridCol>
                <a:gridCol w="1707092">
                  <a:extLst>
                    <a:ext uri="{9D8B030D-6E8A-4147-A177-3AD203B41FA5}">
                      <a16:colId xmlns:a16="http://schemas.microsoft.com/office/drawing/2014/main" val="2376824311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Campagne 2016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St-Jean de la Ruelle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Gambetta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 Jean de Braye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 </a:t>
                      </a:r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Source_CNRS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0410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 annuelle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19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33 µg/m</a:t>
                      </a:r>
                      <a:r>
                        <a:rPr lang="fr-FR" sz="2000" u="none" strike="noStrike" baseline="30000">
                          <a:effectLst/>
                        </a:rPr>
                        <a:t>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12 µg/m</a:t>
                      </a:r>
                      <a:r>
                        <a:rPr lang="fr-FR" sz="2000" u="none" strike="noStrike" baseline="30000">
                          <a:effectLst/>
                        </a:rPr>
                        <a:t>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10 µg/m</a:t>
                      </a:r>
                      <a:r>
                        <a:rPr lang="fr-FR" sz="2000" u="none" strike="noStrike" baseline="30000">
                          <a:effectLst/>
                        </a:rPr>
                        <a:t>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38985648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horaire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135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185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83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27556260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97A9E90-EC72-4DC0-ACB2-ADEAEB7F1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58328"/>
              </p:ext>
            </p:extLst>
          </p:nvPr>
        </p:nvGraphicFramePr>
        <p:xfrm>
          <a:off x="589720" y="3057378"/>
          <a:ext cx="8352055" cy="1662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5309">
                  <a:extLst>
                    <a:ext uri="{9D8B030D-6E8A-4147-A177-3AD203B41FA5}">
                      <a16:colId xmlns:a16="http://schemas.microsoft.com/office/drawing/2014/main" val="4145444233"/>
                    </a:ext>
                  </a:extLst>
                </a:gridCol>
                <a:gridCol w="1735309">
                  <a:extLst>
                    <a:ext uri="{9D8B030D-6E8A-4147-A177-3AD203B41FA5}">
                      <a16:colId xmlns:a16="http://schemas.microsoft.com/office/drawing/2014/main" val="220258722"/>
                    </a:ext>
                  </a:extLst>
                </a:gridCol>
                <a:gridCol w="1467253">
                  <a:extLst>
                    <a:ext uri="{9D8B030D-6E8A-4147-A177-3AD203B41FA5}">
                      <a16:colId xmlns:a16="http://schemas.microsoft.com/office/drawing/2014/main" val="2517616711"/>
                    </a:ext>
                  </a:extLst>
                </a:gridCol>
                <a:gridCol w="1707092">
                  <a:extLst>
                    <a:ext uri="{9D8B030D-6E8A-4147-A177-3AD203B41FA5}">
                      <a16:colId xmlns:a16="http://schemas.microsoft.com/office/drawing/2014/main" val="1796097628"/>
                    </a:ext>
                  </a:extLst>
                </a:gridCol>
                <a:gridCol w="1707092">
                  <a:extLst>
                    <a:ext uri="{9D8B030D-6E8A-4147-A177-3AD203B41FA5}">
                      <a16:colId xmlns:a16="http://schemas.microsoft.com/office/drawing/2014/main" val="2376824311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Campagne printemps 2019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Groues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Gambetta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 Jean de Braye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 </a:t>
                      </a:r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Source_CNRS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0410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32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12 µg/m</a:t>
                      </a:r>
                      <a:r>
                        <a:rPr lang="fr-FR" sz="2000" u="none" strike="noStrike" baseline="30000">
                          <a:effectLst/>
                        </a:rPr>
                        <a:t>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10 µg/m</a:t>
                      </a:r>
                      <a:r>
                        <a:rPr lang="fr-FR" sz="2000" u="none" strike="noStrike" baseline="30000">
                          <a:effectLst/>
                        </a:rPr>
                        <a:t>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38985648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horaire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112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104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76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64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275562600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FE90605-FB80-4121-8D35-D3F3C9343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30741"/>
              </p:ext>
            </p:extLst>
          </p:nvPr>
        </p:nvGraphicFramePr>
        <p:xfrm>
          <a:off x="589719" y="4720147"/>
          <a:ext cx="8352055" cy="1662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5309">
                  <a:extLst>
                    <a:ext uri="{9D8B030D-6E8A-4147-A177-3AD203B41FA5}">
                      <a16:colId xmlns:a16="http://schemas.microsoft.com/office/drawing/2014/main" val="4145444233"/>
                    </a:ext>
                  </a:extLst>
                </a:gridCol>
                <a:gridCol w="1735309">
                  <a:extLst>
                    <a:ext uri="{9D8B030D-6E8A-4147-A177-3AD203B41FA5}">
                      <a16:colId xmlns:a16="http://schemas.microsoft.com/office/drawing/2014/main" val="220258722"/>
                    </a:ext>
                  </a:extLst>
                </a:gridCol>
                <a:gridCol w="1467253">
                  <a:extLst>
                    <a:ext uri="{9D8B030D-6E8A-4147-A177-3AD203B41FA5}">
                      <a16:colId xmlns:a16="http://schemas.microsoft.com/office/drawing/2014/main" val="2517616711"/>
                    </a:ext>
                  </a:extLst>
                </a:gridCol>
                <a:gridCol w="1707092">
                  <a:extLst>
                    <a:ext uri="{9D8B030D-6E8A-4147-A177-3AD203B41FA5}">
                      <a16:colId xmlns:a16="http://schemas.microsoft.com/office/drawing/2014/main" val="1796097628"/>
                    </a:ext>
                  </a:extLst>
                </a:gridCol>
                <a:gridCol w="1707092">
                  <a:extLst>
                    <a:ext uri="{9D8B030D-6E8A-4147-A177-3AD203B41FA5}">
                      <a16:colId xmlns:a16="http://schemas.microsoft.com/office/drawing/2014/main" val="2376824311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Campagne hiver 2020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Groues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Gambetta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 Jean de Braye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 </a:t>
                      </a:r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Source_CNRS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0410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11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9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38985648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horaire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71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110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64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49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27556260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06128F7-D911-4D17-B8DC-41F64EF0E51B}"/>
              </a:ext>
            </a:extLst>
          </p:cNvPr>
          <p:cNvSpPr/>
          <p:nvPr/>
        </p:nvSpPr>
        <p:spPr>
          <a:xfrm>
            <a:off x="2345634" y="975568"/>
            <a:ext cx="1736035" cy="54073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7EA33-95A1-4BE6-BAC7-3A1E6BBBC484}"/>
              </a:ext>
            </a:extLst>
          </p:cNvPr>
          <p:cNvSpPr/>
          <p:nvPr/>
        </p:nvSpPr>
        <p:spPr>
          <a:xfrm>
            <a:off x="5536734" y="975568"/>
            <a:ext cx="1736035" cy="54073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91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E8C53FA-D37F-47DF-AE4E-36A5363F3C9A}"/>
              </a:ext>
            </a:extLst>
          </p:cNvPr>
          <p:cNvSpPr txBox="1"/>
          <p:nvPr/>
        </p:nvSpPr>
        <p:spPr>
          <a:xfrm>
            <a:off x="2066192" y="267682"/>
            <a:ext cx="68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Synthèse O</a:t>
            </a:r>
            <a:r>
              <a:rPr lang="fr-FR" sz="4000" kern="1000" spc="-100" baseline="-250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3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BDBD59B-AC43-4749-A994-30F61A008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62096"/>
              </p:ext>
            </p:extLst>
          </p:nvPr>
        </p:nvGraphicFramePr>
        <p:xfrm>
          <a:off x="589721" y="975588"/>
          <a:ext cx="8352056" cy="1357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5129">
                  <a:extLst>
                    <a:ext uri="{9D8B030D-6E8A-4147-A177-3AD203B41FA5}">
                      <a16:colId xmlns:a16="http://schemas.microsoft.com/office/drawing/2014/main" val="4145444233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220258722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1796097628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2376824311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Campagne 2016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St-Jean de la Ruelle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 </a:t>
                      </a:r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Source_CNRS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Marigny-les-Usages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0410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 annuelle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45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51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48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38985648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horaire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155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158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169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27556260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97A9E90-EC72-4DC0-ACB2-ADEAEB7F1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23312"/>
              </p:ext>
            </p:extLst>
          </p:nvPr>
        </p:nvGraphicFramePr>
        <p:xfrm>
          <a:off x="589716" y="2880987"/>
          <a:ext cx="8352056" cy="1357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5129">
                  <a:extLst>
                    <a:ext uri="{9D8B030D-6E8A-4147-A177-3AD203B41FA5}">
                      <a16:colId xmlns:a16="http://schemas.microsoft.com/office/drawing/2014/main" val="4145444233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220258722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1796097628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2376824311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Campagne printemps 2019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Groues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 </a:t>
                      </a:r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Source_CNRS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Marigny-les-Usages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0410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71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38985648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horaire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147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140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147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275562600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FE90605-FB80-4121-8D35-D3F3C9343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64207"/>
              </p:ext>
            </p:extLst>
          </p:nvPr>
        </p:nvGraphicFramePr>
        <p:xfrm>
          <a:off x="589716" y="4451241"/>
          <a:ext cx="8352058" cy="1357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5130">
                  <a:extLst>
                    <a:ext uri="{9D8B030D-6E8A-4147-A177-3AD203B41FA5}">
                      <a16:colId xmlns:a16="http://schemas.microsoft.com/office/drawing/2014/main" val="4145444233"/>
                    </a:ext>
                  </a:extLst>
                </a:gridCol>
                <a:gridCol w="2105130">
                  <a:extLst>
                    <a:ext uri="{9D8B030D-6E8A-4147-A177-3AD203B41FA5}">
                      <a16:colId xmlns:a16="http://schemas.microsoft.com/office/drawing/2014/main" val="220258722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1796097628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2376824311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Campagne hiver 2020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Groues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 </a:t>
                      </a:r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Source_CNRS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Marigny-les-Usages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0410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52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57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56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38985648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horaire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86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91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90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27556260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06128F7-D911-4D17-B8DC-41F64EF0E51B}"/>
              </a:ext>
            </a:extLst>
          </p:cNvPr>
          <p:cNvSpPr/>
          <p:nvPr/>
        </p:nvSpPr>
        <p:spPr>
          <a:xfrm>
            <a:off x="2703443" y="975588"/>
            <a:ext cx="2067340" cy="49068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69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E8C53FA-D37F-47DF-AE4E-36A5363F3C9A}"/>
              </a:ext>
            </a:extLst>
          </p:cNvPr>
          <p:cNvSpPr txBox="1"/>
          <p:nvPr/>
        </p:nvSpPr>
        <p:spPr>
          <a:xfrm>
            <a:off x="2066192" y="267682"/>
            <a:ext cx="68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1950"/>
            <a:r>
              <a:rPr lang="fr-FR" sz="4000" kern="1000" spc="-1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Synthèse PM</a:t>
            </a:r>
            <a:r>
              <a:rPr lang="fr-FR" sz="4000" kern="1000" spc="-100" baseline="-25000" dirty="0">
                <a:solidFill>
                  <a:srgbClr val="F2974E"/>
                </a:solidFill>
                <a:latin typeface="DINPro-Black"/>
                <a:ea typeface="+mj-ea"/>
                <a:cs typeface="DINPro-Black"/>
              </a:rPr>
              <a:t>10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BDBD59B-AC43-4749-A994-30F61A008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84487"/>
              </p:ext>
            </p:extLst>
          </p:nvPr>
        </p:nvGraphicFramePr>
        <p:xfrm>
          <a:off x="589721" y="975588"/>
          <a:ext cx="8352056" cy="1449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5129">
                  <a:extLst>
                    <a:ext uri="{9D8B030D-6E8A-4147-A177-3AD203B41FA5}">
                      <a16:colId xmlns:a16="http://schemas.microsoft.com/office/drawing/2014/main" val="4145444233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220258722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1796097628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2376824311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Campagne 2016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St-Jean de la Ruelle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Gambetta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 </a:t>
                      </a:r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Source_CNRS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0410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 annuelle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18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20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12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38985648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journalier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84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77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53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27556260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97A9E90-EC72-4DC0-ACB2-ADEAEB7F1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40212"/>
              </p:ext>
            </p:extLst>
          </p:nvPr>
        </p:nvGraphicFramePr>
        <p:xfrm>
          <a:off x="589716" y="2880987"/>
          <a:ext cx="8352056" cy="1662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5129">
                  <a:extLst>
                    <a:ext uri="{9D8B030D-6E8A-4147-A177-3AD203B41FA5}">
                      <a16:colId xmlns:a16="http://schemas.microsoft.com/office/drawing/2014/main" val="4145444233"/>
                    </a:ext>
                  </a:extLst>
                </a:gridCol>
                <a:gridCol w="2105129">
                  <a:extLst>
                    <a:ext uri="{9D8B030D-6E8A-4147-A177-3AD203B41FA5}">
                      <a16:colId xmlns:a16="http://schemas.microsoft.com/office/drawing/2014/main" val="220258722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1796097628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2376824311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Campagne printemps 2019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Groues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Gambetta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 </a:t>
                      </a:r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Source_CNRS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0410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19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22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15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38985648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journalier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40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44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33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275562600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3FE90605-FB80-4121-8D35-D3F3C9343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1013"/>
              </p:ext>
            </p:extLst>
          </p:nvPr>
        </p:nvGraphicFramePr>
        <p:xfrm>
          <a:off x="594754" y="4769294"/>
          <a:ext cx="8352058" cy="1662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5130">
                  <a:extLst>
                    <a:ext uri="{9D8B030D-6E8A-4147-A177-3AD203B41FA5}">
                      <a16:colId xmlns:a16="http://schemas.microsoft.com/office/drawing/2014/main" val="4145444233"/>
                    </a:ext>
                  </a:extLst>
                </a:gridCol>
                <a:gridCol w="2105130">
                  <a:extLst>
                    <a:ext uri="{9D8B030D-6E8A-4147-A177-3AD203B41FA5}">
                      <a16:colId xmlns:a16="http://schemas.microsoft.com/office/drawing/2014/main" val="220258722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1796097628"/>
                    </a:ext>
                  </a:extLst>
                </a:gridCol>
                <a:gridCol w="2070899">
                  <a:extLst>
                    <a:ext uri="{9D8B030D-6E8A-4147-A177-3AD203B41FA5}">
                      <a16:colId xmlns:a16="http://schemas.microsoft.com/office/drawing/2014/main" val="2376824311"/>
                    </a:ext>
                  </a:extLst>
                </a:gridCol>
              </a:tblGrid>
              <a:tr h="405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fr-FR" sz="20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Campagne hiver 2020</a:t>
                      </a:r>
                      <a:endParaRPr lang="fr-FR" sz="2000" b="1" i="0" u="sng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Groues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Gambetta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 </a:t>
                      </a:r>
                      <a:r>
                        <a:rPr lang="fr-FR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Source_CNRS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04109"/>
                  </a:ext>
                </a:extLst>
              </a:tr>
              <a:tr h="4246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Moyenne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14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18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13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1389856489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journalier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76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70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57 µg/m</a:t>
                      </a:r>
                      <a:r>
                        <a:rPr lang="fr-FR" sz="2000" u="none" strike="noStrike" baseline="30000" dirty="0">
                          <a:effectLst/>
                        </a:rPr>
                        <a:t>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38" marR="9438" marT="9438" marB="0" anchor="ctr"/>
                </a:tc>
                <a:extLst>
                  <a:ext uri="{0D108BD9-81ED-4DB2-BD59-A6C34878D82A}">
                    <a16:rowId xmlns:a16="http://schemas.microsoft.com/office/drawing/2014/main" val="327556260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06128F7-D911-4D17-B8DC-41F64EF0E51B}"/>
              </a:ext>
            </a:extLst>
          </p:cNvPr>
          <p:cNvSpPr/>
          <p:nvPr/>
        </p:nvSpPr>
        <p:spPr>
          <a:xfrm>
            <a:off x="2703443" y="975587"/>
            <a:ext cx="2067340" cy="54564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41316-0089-4A8B-AD23-1C079A17D1AA}"/>
              </a:ext>
            </a:extLst>
          </p:cNvPr>
          <p:cNvSpPr/>
          <p:nvPr/>
        </p:nvSpPr>
        <p:spPr>
          <a:xfrm>
            <a:off x="6879472" y="1000150"/>
            <a:ext cx="2062305" cy="54073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6855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4">
      <a:dk1>
        <a:srgbClr val="2C1A31"/>
      </a:dk1>
      <a:lt1>
        <a:sysClr val="window" lastClr="FFFFFF"/>
      </a:lt1>
      <a:dk2>
        <a:srgbClr val="1F497D"/>
      </a:dk2>
      <a:lt2>
        <a:srgbClr val="EEECE1"/>
      </a:lt2>
      <a:accent1>
        <a:srgbClr val="7A4785"/>
      </a:accent1>
      <a:accent2>
        <a:srgbClr val="003E73"/>
      </a:accent2>
      <a:accent3>
        <a:srgbClr val="E47A44"/>
      </a:accent3>
      <a:accent4>
        <a:srgbClr val="73A02A"/>
      </a:accent4>
      <a:accent5>
        <a:srgbClr val="7D7459"/>
      </a:accent5>
      <a:accent6>
        <a:srgbClr val="2797C9"/>
      </a:accent6>
      <a:hlink>
        <a:srgbClr val="FCE2A5"/>
      </a:hlink>
      <a:folHlink>
        <a:srgbClr val="D5A1B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LigAir pres Accompagnement</Template>
  <TotalTime>3180</TotalTime>
  <Words>762</Words>
  <Application>Microsoft Office PowerPoint</Application>
  <PresentationFormat>Affichage à l'écran (4:3)</PresentationFormat>
  <Paragraphs>198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DINPro-Black</vt:lpstr>
      <vt:lpstr>DINPro-Regular</vt:lpstr>
      <vt:lpstr>Wingdings</vt:lpstr>
      <vt:lpstr>Thème Office</vt:lpstr>
      <vt:lpstr>Comparaison mesures qualité de l’air zone Orléans Est et Orléans Ouest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Caractérisation des particules 2019</dc:title>
  <dc:creator>Lig'Air</dc:creator>
  <cp:lastModifiedBy>Abderrazak YAHYAOUI</cp:lastModifiedBy>
  <cp:revision>178</cp:revision>
  <dcterms:created xsi:type="dcterms:W3CDTF">2017-02-28T10:43:12Z</dcterms:created>
  <dcterms:modified xsi:type="dcterms:W3CDTF">2021-09-27T14:35:28Z</dcterms:modified>
</cp:coreProperties>
</file>